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7" r:id="rId2"/>
    <p:sldId id="259" r:id="rId3"/>
    <p:sldId id="297" r:id="rId4"/>
    <p:sldId id="312" r:id="rId5"/>
    <p:sldId id="314" r:id="rId6"/>
    <p:sldId id="327" r:id="rId7"/>
    <p:sldId id="328" r:id="rId8"/>
    <p:sldId id="334" r:id="rId9"/>
    <p:sldId id="315" r:id="rId10"/>
    <p:sldId id="316" r:id="rId11"/>
    <p:sldId id="333" r:id="rId12"/>
    <p:sldId id="329" r:id="rId13"/>
    <p:sldId id="330" r:id="rId14"/>
    <p:sldId id="331" r:id="rId15"/>
    <p:sldId id="332" r:id="rId16"/>
    <p:sldId id="296" r:id="rId17"/>
  </p:sldIdLst>
  <p:sldSz cx="9144000" cy="5143500" type="screen16x9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3" autoAdjust="0"/>
    <p:restoredTop sz="76023" autoAdjust="0"/>
  </p:normalViewPr>
  <p:slideViewPr>
    <p:cSldViewPr>
      <p:cViewPr varScale="1">
        <p:scale>
          <a:sx n="121" d="100"/>
          <a:sy n="121" d="100"/>
        </p:scale>
        <p:origin x="24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7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09E6424-E5BA-4705-AC39-3DF9B30912EB}" type="datetimeFigureOut">
              <a:rPr lang="ko-KR" altLang="en-US" smtClean="0"/>
              <a:pPr/>
              <a:t>2023-07-13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6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12C3F98-19D3-4330-8145-D373727AB3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2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3F98-19D3-4330-8145-D373727AB3E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17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3F98-19D3-4330-8145-D373727AB3E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51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6F2C-EC29-4A96-B40A-2E4B3087EFAB}" type="datetimeFigureOut">
              <a:rPr lang="ko-KR" altLang="en-US" smtClean="0"/>
              <a:pPr/>
              <a:t>2023-07-13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CDA1-E61F-4DFF-88B7-1C6BE95BB6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357172"/>
            <a:ext cx="9144000" cy="4227930"/>
          </a:xfrm>
        </p:spPr>
        <p:txBody>
          <a:bodyPr/>
          <a:lstStyle/>
          <a:p>
            <a:pPr algn="ctr">
              <a:buNone/>
            </a:pPr>
            <a:r>
              <a:rPr lang="en-US" altLang="ko-KR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SYHT</a:t>
            </a:r>
          </a:p>
          <a:p>
            <a:pPr algn="ctr">
              <a:buNone/>
            </a:pPr>
            <a:r>
              <a:rPr lang="ko-KR" altLang="en-US" sz="3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㈜ </a:t>
            </a:r>
            <a:r>
              <a:rPr lang="ko-KR" altLang="en-US" sz="35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삼양에이치티</a:t>
            </a:r>
            <a:endParaRPr lang="ko-KR" altLang="en-US" sz="3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527947"/>
            <a:ext cx="8001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충북 진천군 </a:t>
            </a:r>
            <a:r>
              <a:rPr lang="ko-KR" altLang="en-US" sz="17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이월면</a:t>
            </a:r>
            <a:r>
              <a:rPr lang="ko-KR" altLang="en-US" sz="17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월촌</a:t>
            </a:r>
            <a:r>
              <a:rPr lang="en-US" altLang="ko-KR" sz="17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17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안길 </a:t>
            </a:r>
            <a:r>
              <a:rPr lang="en-US" altLang="ko-KR" sz="17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37-3 TEL: 043)264-3036 FAX: 043)534-3037</a:t>
            </a:r>
            <a:endParaRPr lang="ko-KR" altLang="en-US" sz="17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131590"/>
            <a:ext cx="9144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1400" b="1" dirty="0" smtClean="0"/>
              <a:t>1. 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고객 맞춤형 기술</a:t>
            </a:r>
            <a:r>
              <a:rPr lang="ko-KR" altLang="en-US" sz="1400" b="1" dirty="0" smtClean="0"/>
              <a:t>을 기초로 크레인 개발</a:t>
            </a:r>
            <a:endParaRPr lang="en-US" altLang="ko-KR" sz="1400" b="1" dirty="0" smtClean="0"/>
          </a:p>
          <a:p>
            <a:pPr marL="342900" indent="-342900">
              <a:buAutoNum type="arabicPeriod"/>
            </a:pPr>
            <a:endParaRPr lang="en-US" altLang="ko-KR" sz="1400" b="1" dirty="0" smtClean="0"/>
          </a:p>
          <a:p>
            <a:r>
              <a:rPr lang="en-US" altLang="ko-KR" sz="1400" b="1" dirty="0" smtClean="0"/>
              <a:t>2.  </a:t>
            </a:r>
            <a:r>
              <a:rPr lang="ko-KR" altLang="en-US" sz="1400" b="1" dirty="0" err="1" smtClean="0"/>
              <a:t>차량별</a:t>
            </a:r>
            <a:r>
              <a:rPr lang="ko-KR" altLang="en-US" sz="1400" b="1" dirty="0" smtClean="0"/>
              <a:t> 최적의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크레인 시리즈화 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endParaRPr lang="en-US" altLang="ko-KR" sz="1400" b="1" dirty="0" smtClean="0"/>
          </a:p>
          <a:p>
            <a:pPr marL="342900" indent="-342900">
              <a:buAutoNum type="arabicPeriod" startAt="3"/>
            </a:pPr>
            <a:r>
              <a:rPr lang="ko-KR" altLang="en-US" sz="1400" b="1" dirty="0" smtClean="0"/>
              <a:t>당사의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크레인 설계능력과 제조 및 장착 기술력</a:t>
            </a:r>
            <a:r>
              <a:rPr lang="ko-KR" altLang="en-US" sz="1400" b="1" dirty="0" smtClean="0"/>
              <a:t>으로 고객의 요구 충족</a:t>
            </a:r>
            <a:endParaRPr lang="en-US" altLang="ko-KR" sz="1400" b="1" dirty="0"/>
          </a:p>
          <a:p>
            <a:endParaRPr lang="ko-KR" altLang="en-US" sz="100" b="1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    - </a:t>
            </a:r>
            <a:r>
              <a:rPr lang="ko-KR" altLang="en-US" sz="1400" b="1" dirty="0" smtClean="0"/>
              <a:t>시제품제작 후 </a:t>
            </a:r>
            <a:r>
              <a:rPr lang="ko-KR" altLang="en-US" sz="1400" b="1" dirty="0" err="1" smtClean="0"/>
              <a:t>초도품</a:t>
            </a:r>
            <a:r>
              <a:rPr lang="ko-KR" altLang="en-US" sz="1400" b="1" dirty="0" smtClean="0"/>
              <a:t> 수출 후 현지의 만족도가 매우 높음 </a:t>
            </a:r>
          </a:p>
          <a:p>
            <a:endParaRPr lang="en-US" altLang="ko-KR" sz="1400" b="1" dirty="0" smtClean="0"/>
          </a:p>
          <a:p>
            <a:pPr marL="342900" indent="-342900">
              <a:buAutoNum type="arabicPeriod" startAt="4"/>
            </a:pPr>
            <a:r>
              <a:rPr lang="ko-KR" altLang="en-US" sz="1400" b="1" dirty="0" smtClean="0"/>
              <a:t>고객의 요구에 의한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특수제품을 장착</a:t>
            </a:r>
            <a:r>
              <a:rPr lang="ko-KR" altLang="en-US" sz="1400" b="1" dirty="0" smtClean="0"/>
              <a:t>해서 제품화</a:t>
            </a:r>
            <a:endParaRPr lang="en-US" altLang="ko-KR" sz="1400" b="1" dirty="0"/>
          </a:p>
          <a:p>
            <a:endParaRPr lang="ko-KR" altLang="en-US" sz="300" b="1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    - </a:t>
            </a:r>
            <a:r>
              <a:rPr lang="ko-KR" altLang="en-US" sz="1400" b="1" dirty="0" smtClean="0"/>
              <a:t>기존 업체들은 품질문제와 사후 서비스 문제 발생시 대응 할 주체가 없음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endParaRPr lang="en-US" altLang="ko-KR" sz="500" b="1" dirty="0" smtClean="0"/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ko-KR" altLang="en-US" sz="1400" b="1" dirty="0" smtClean="0"/>
              <a:t>시장상황에 따른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신속한 대응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500" b="1" dirty="0" smtClean="0"/>
          </a:p>
          <a:p>
            <a:pPr marL="342900" indent="-342900"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</a:rPr>
              <a:t>첨단기술의 메커니즘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삼양의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기술입니다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</a:t>
            </a:r>
            <a:endParaRPr lang="ko-KR" altLang="en-US" sz="2000" b="1" dirty="0" smtClean="0">
              <a:solidFill>
                <a:srgbClr val="FF0000"/>
              </a:solidFill>
            </a:endParaRPr>
          </a:p>
          <a:p>
            <a:endParaRPr lang="en-US" altLang="ko-KR" sz="1400" b="1" dirty="0" smtClean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496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기술경쟁력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/>
          <a:stretch/>
        </p:blipFill>
        <p:spPr>
          <a:xfrm>
            <a:off x="895602" y="951234"/>
            <a:ext cx="1928826" cy="1357322"/>
          </a:xfrm>
          <a:prstGeom prst="rect">
            <a:avLst/>
          </a:prstGeom>
        </p:spPr>
      </p:pic>
      <p:sp>
        <p:nvSpPr>
          <p:cNvPr id="9" name="자유형 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95602" y="2379994"/>
            <a:ext cx="1928826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HTS8156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자유형 10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3253055" y="2367346"/>
            <a:ext cx="2500329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HTS8156S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자유형 1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6039138" y="2352488"/>
            <a:ext cx="221457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HTS6156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제목 1"/>
          <p:cNvSpPr>
            <a:spLocks noGrp="1"/>
          </p:cNvSpPr>
          <p:nvPr>
            <p:ph type="title"/>
          </p:nvPr>
        </p:nvSpPr>
        <p:spPr>
          <a:xfrm>
            <a:off x="-22068" y="54890"/>
            <a:ext cx="2433828" cy="357190"/>
          </a:xfrm>
        </p:spPr>
        <p:txBody>
          <a:bodyPr>
            <a:noAutofit/>
          </a:bodyPr>
          <a:lstStyle/>
          <a:p>
            <a:r>
              <a:rPr lang="ko-KR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제품소개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74065" y="529678"/>
            <a:ext cx="164307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크레인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9" name="자유형 2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95602" y="2665746"/>
            <a:ext cx="7358114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25ton </a:t>
            </a:r>
            <a:r>
              <a:rPr lang="ko-KR" altLang="en-US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자유형 31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538544" y="4422670"/>
            <a:ext cx="257176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HTS5126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자유형 3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538544" y="4708422"/>
            <a:ext cx="257176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Over 16ton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4611136" y="2951498"/>
            <a:ext cx="3356828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SYHT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«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Sam Yang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High Tech Co., Ltd</a:t>
            </a:r>
            <a:r>
              <a:rPr kumimoji="0" lang="ru-RU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»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17" name="그림 16" descr="KakaoTalk_20200604_095548507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3056" y="951234"/>
            <a:ext cx="2500329" cy="1357322"/>
          </a:xfrm>
          <a:prstGeom prst="rect">
            <a:avLst/>
          </a:prstGeom>
        </p:spPr>
      </p:pic>
      <p:pic>
        <p:nvPicPr>
          <p:cNvPr id="18" name="그림 17" descr="KakaoTalk_20200728_162353289_02.jpg"/>
          <p:cNvPicPr>
            <a:picLocks noChangeAspect="1"/>
          </p:cNvPicPr>
          <p:nvPr/>
        </p:nvPicPr>
        <p:blipFill rotWithShape="1">
          <a:blip r:embed="rId4" cstate="print"/>
          <a:srcRect b="17528"/>
          <a:stretch/>
        </p:blipFill>
        <p:spPr>
          <a:xfrm>
            <a:off x="1538544" y="2993910"/>
            <a:ext cx="2571768" cy="1296144"/>
          </a:xfrm>
          <a:prstGeom prst="rect">
            <a:avLst/>
          </a:prstGeom>
        </p:spPr>
      </p:pic>
      <p:pic>
        <p:nvPicPr>
          <p:cNvPr id="19" name="그림 18" descr="6156.jpe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6039138" y="951234"/>
            <a:ext cx="2214578" cy="135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27583" y="2278390"/>
            <a:ext cx="2232905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HTS3076S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자유형 10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3542227" y="2278390"/>
            <a:ext cx="2153159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HTS3076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자유형 1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6113996" y="2278390"/>
            <a:ext cx="2073412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HTS2577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107504" y="249479"/>
            <a:ext cx="2073412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1-1.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크레인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9" name="자유형 2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27583" y="2564142"/>
            <a:ext cx="7359826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9.5ton </a:t>
            </a:r>
            <a:r>
              <a:rPr lang="ko-KR" altLang="en-US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자유형 31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6113996" y="4278654"/>
            <a:ext cx="2073412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HTS1756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자유형 3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755576" y="4564406"/>
            <a:ext cx="7431832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7ton </a:t>
            </a:r>
            <a:r>
              <a:rPr lang="ko-KR" altLang="en-US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5"/>
          <a:stretch/>
        </p:blipFill>
        <p:spPr>
          <a:xfrm>
            <a:off x="827583" y="849630"/>
            <a:ext cx="2232905" cy="135732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5"/>
          <a:stretch/>
        </p:blipFill>
        <p:spPr>
          <a:xfrm>
            <a:off x="3542227" y="849630"/>
            <a:ext cx="2153159" cy="135732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3996" y="849630"/>
            <a:ext cx="20734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849894"/>
            <a:ext cx="2232905" cy="1357322"/>
          </a:xfrm>
          <a:prstGeom prst="rect">
            <a:avLst/>
          </a:prstGeom>
        </p:spPr>
      </p:pic>
      <p:sp>
        <p:nvSpPr>
          <p:cNvPr id="19" name="자유형 1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27583" y="4278654"/>
            <a:ext cx="2232905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HTS2076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96" y="2849894"/>
            <a:ext cx="2073412" cy="1357322"/>
          </a:xfrm>
          <a:prstGeom prst="rect">
            <a:avLst/>
          </a:prstGeom>
        </p:spPr>
      </p:pic>
      <p:pic>
        <p:nvPicPr>
          <p:cNvPr id="18" name="그림 17" descr="KakaoTalk_20200714_174946529_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2227" y="2849894"/>
            <a:ext cx="2187335" cy="1357322"/>
          </a:xfrm>
          <a:prstGeom prst="rect">
            <a:avLst/>
          </a:prstGeom>
        </p:spPr>
      </p:pic>
      <p:sp>
        <p:nvSpPr>
          <p:cNvPr id="23" name="내용 개체 틀 22">
            <a:hlinkClick r:id="" action="ppaction://noaction" highlightClick="1"/>
            <a:hlinkHover r:id="" action="ppaction://noaction"/>
          </p:cNvPr>
          <p:cNvSpPr>
            <a:spLocks noGrp="1"/>
          </p:cNvSpPr>
          <p:nvPr>
            <p:ph idx="1"/>
          </p:nvPr>
        </p:nvSpPr>
        <p:spPr>
          <a:xfrm>
            <a:off x="3542227" y="4278654"/>
            <a:ext cx="2232905" cy="228591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HTS2077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690453" y="2190422"/>
            <a:ext cx="2809540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HTS1656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자유형 1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4755155" y="2190422"/>
            <a:ext cx="2625157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HTS1535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107504" y="257087"/>
            <a:ext cx="1857388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1-2.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크레인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9" name="자유형 2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690453" y="2476174"/>
            <a:ext cx="2809540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5ton </a:t>
            </a:r>
            <a:r>
              <a:rPr lang="ko-KR" altLang="en-US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자유형 31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6171566" y="4286262"/>
            <a:ext cx="2144850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HTS833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자유형 3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85154" y="4564406"/>
            <a:ext cx="7503270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Over 3.5ton </a:t>
            </a:r>
            <a:r>
              <a:rPr lang="ko-KR" altLang="en-US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자유형 1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885154" y="4286262"/>
            <a:ext cx="230372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HTS835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그림 17" descr="1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453" y="761662"/>
            <a:ext cx="2809540" cy="1357322"/>
          </a:xfrm>
          <a:prstGeom prst="rect">
            <a:avLst/>
          </a:prstGeom>
        </p:spPr>
      </p:pic>
      <p:pic>
        <p:nvPicPr>
          <p:cNvPr id="22" name="그림 21" descr="KakaoTalk_20171117_140233184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4755155" y="761662"/>
            <a:ext cx="2625157" cy="135732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 cstate="print"/>
          <a:srcRect r="20255"/>
          <a:stretch/>
        </p:blipFill>
        <p:spPr>
          <a:xfrm rot="5400000">
            <a:off x="1358358" y="2384300"/>
            <a:ext cx="1357320" cy="230372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7502"/>
            <a:ext cx="2232248" cy="1357322"/>
          </a:xfrm>
          <a:prstGeom prst="rect">
            <a:avLst/>
          </a:prstGeom>
        </p:spPr>
      </p:pic>
      <p:sp>
        <p:nvSpPr>
          <p:cNvPr id="25" name="자유형 24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3563888" y="4286262"/>
            <a:ext cx="223224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HTS834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자유형 25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4755155" y="2476174"/>
            <a:ext cx="2625157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4.5ton </a:t>
            </a:r>
            <a:r>
              <a:rPr lang="ko-KR" altLang="en-US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6985" y="10454549"/>
            <a:ext cx="9906000" cy="699924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66" y="2857502"/>
            <a:ext cx="214485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300290" y="2128872"/>
            <a:ext cx="2793492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>
                <a:latin typeface="맑은 고딕" pitchFamily="50" charset="-127"/>
                <a:ea typeface="맑은 고딕" pitchFamily="50" charset="-127"/>
              </a:rPr>
              <a:t>HTS833+AUGER</a:t>
            </a:r>
            <a:endParaRPr lang="de-DE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자유형 1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4844642" y="4113398"/>
            <a:ext cx="3008376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latin typeface="맑은 고딕" pitchFamily="50" charset="-127"/>
                <a:ea typeface="맑은 고딕" pitchFamily="50" charset="-127"/>
              </a:rPr>
              <a:t>HTA510</a:t>
            </a:r>
            <a:endParaRPr lang="de-DE" sz="20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자유형 25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300290" y="2414624"/>
            <a:ext cx="655272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AUGER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6985" y="10454549"/>
            <a:ext cx="9906000" cy="6999242"/>
          </a:xfrm>
          <a:prstGeom prst="rect">
            <a:avLst/>
          </a:prstGeom>
        </p:spPr>
      </p:pic>
      <p:pic>
        <p:nvPicPr>
          <p:cNvPr id="20" name="그림 1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0290" y="771550"/>
            <a:ext cx="2793492" cy="1285884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42" y="771550"/>
            <a:ext cx="3008376" cy="1285884"/>
          </a:xfrm>
          <a:prstGeom prst="rect">
            <a:avLst/>
          </a:prstGeom>
        </p:spPr>
      </p:pic>
      <p:sp>
        <p:nvSpPr>
          <p:cNvPr id="41" name="자유형 40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4844642" y="2128872"/>
            <a:ext cx="3008376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>
                <a:latin typeface="맑은 고딕" pitchFamily="50" charset="-127"/>
                <a:ea typeface="맑은 고딕" pitchFamily="50" charset="-127"/>
              </a:rPr>
              <a:t>HTS2076+AUGER</a:t>
            </a:r>
            <a:endParaRPr lang="de-DE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2" name="그림 41" descr="SAM_3458.JPG"/>
          <p:cNvPicPr>
            <a:picLocks noChangeAspect="1"/>
          </p:cNvPicPr>
          <p:nvPr/>
        </p:nvPicPr>
        <p:blipFill rotWithShape="1">
          <a:blip r:embed="rId5" cstate="print"/>
          <a:srcRect t="11077" b="15240"/>
          <a:stretch/>
        </p:blipFill>
        <p:spPr>
          <a:xfrm>
            <a:off x="4844642" y="2771543"/>
            <a:ext cx="3008376" cy="128208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0439" r="11178" b="11163"/>
          <a:stretch/>
        </p:blipFill>
        <p:spPr>
          <a:xfrm>
            <a:off x="1300290" y="2822671"/>
            <a:ext cx="2787528" cy="1266794"/>
          </a:xfrm>
          <a:prstGeom prst="rect">
            <a:avLst/>
          </a:prstGeom>
        </p:spPr>
      </p:pic>
      <p:sp>
        <p:nvSpPr>
          <p:cNvPr id="18" name="자유형 17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300290" y="4160934"/>
            <a:ext cx="278752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 smtClean="0">
                <a:latin typeface="맑은 고딕" pitchFamily="50" charset="-127"/>
                <a:ea typeface="맑은 고딕" pitchFamily="50" charset="-127"/>
              </a:rPr>
              <a:t>HTS1535+AUGER</a:t>
            </a:r>
            <a:endParaRPr lang="de-DE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107504" y="257087"/>
            <a:ext cx="1857388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2.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특수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2" name="자유형 21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300289" y="4507833"/>
            <a:ext cx="6552729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AUGER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 3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396238" y="4563836"/>
            <a:ext cx="2887730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Snow Removal Equipment</a:t>
            </a:r>
            <a:endParaRPr lang="de-DE" sz="12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자유형 1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1396238" y="4278084"/>
            <a:ext cx="2887730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latin typeface="맑은 고딕" pitchFamily="50" charset="-127"/>
                <a:ea typeface="맑은 고딕" pitchFamily="50" charset="-127"/>
              </a:rPr>
              <a:t>Truck Spreader(8ton)</a:t>
            </a:r>
            <a:endParaRPr lang="de-DE" sz="14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6985" y="10454549"/>
            <a:ext cx="9906000" cy="6999242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0"/>
          <a:stretch/>
        </p:blipFill>
        <p:spPr>
          <a:xfrm>
            <a:off x="642910" y="849060"/>
            <a:ext cx="2482578" cy="1285884"/>
          </a:xfrm>
          <a:prstGeom prst="rect">
            <a:avLst/>
          </a:prstGeom>
        </p:spPr>
      </p:pic>
      <p:sp>
        <p:nvSpPr>
          <p:cNvPr id="37" name="자유형 36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642910" y="2206382"/>
            <a:ext cx="248257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latin typeface="맑은 고딕" pitchFamily="50" charset="-127"/>
                <a:ea typeface="맑은 고딕" pitchFamily="50" charset="-127"/>
              </a:rPr>
              <a:t>HTS3076+Selfloader</a:t>
            </a:r>
            <a:endParaRPr lang="de-DE" sz="14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자유형 38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5929322" y="2206382"/>
            <a:ext cx="2387094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latin typeface="맑은 고딕" pitchFamily="50" charset="-127"/>
                <a:ea typeface="맑은 고딕" pitchFamily="50" charset="-127"/>
              </a:rPr>
              <a:t>HTL9500(Selfloader)</a:t>
            </a:r>
            <a:endParaRPr lang="de-DE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자유형 42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642910" y="2492134"/>
            <a:ext cx="7673506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SELFLOADER</a:t>
            </a:r>
            <a:endParaRPr lang="de-DE" sz="20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0"/>
          <a:stretch/>
        </p:blipFill>
        <p:spPr>
          <a:xfrm>
            <a:off x="3313558" y="849060"/>
            <a:ext cx="2482578" cy="1285884"/>
          </a:xfrm>
          <a:prstGeom prst="rect">
            <a:avLst/>
          </a:prstGeom>
        </p:spPr>
      </p:pic>
      <p:sp>
        <p:nvSpPr>
          <p:cNvPr id="21" name="자유형 20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3313558" y="2206382"/>
            <a:ext cx="2482578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latin typeface="맑은 고딕" pitchFamily="50" charset="-127"/>
                <a:ea typeface="맑은 고딕" pitchFamily="50" charset="-127"/>
              </a:rPr>
              <a:t>HTS1535+Selfloader</a:t>
            </a:r>
            <a:endParaRPr lang="de-DE" sz="14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0"/>
          <a:stretch/>
        </p:blipFill>
        <p:spPr>
          <a:xfrm>
            <a:off x="5929322" y="849060"/>
            <a:ext cx="2387094" cy="1285884"/>
          </a:xfrm>
          <a:prstGeom prst="rect">
            <a:avLst/>
          </a:prstGeom>
        </p:spPr>
      </p:pic>
      <p:pic>
        <p:nvPicPr>
          <p:cNvPr id="23" name="Picture 4" descr="\\My-pc\도면\매\사진파일\HTS1656\_SAM2558.JPG"/>
          <p:cNvPicPr>
            <a:picLocks noChangeAspect="1" noChangeArrowheads="1"/>
          </p:cNvPicPr>
          <p:nvPr/>
        </p:nvPicPr>
        <p:blipFill rotWithShape="1">
          <a:blip r:embed="rId6" cstate="print"/>
          <a:srcRect b="9042"/>
          <a:stretch/>
        </p:blipFill>
        <p:spPr bwMode="auto">
          <a:xfrm>
            <a:off x="1396238" y="2849324"/>
            <a:ext cx="2887730" cy="1357322"/>
          </a:xfrm>
          <a:prstGeom prst="rect">
            <a:avLst/>
          </a:prstGeom>
          <a:noFill/>
        </p:spPr>
      </p:pic>
      <p:pic>
        <p:nvPicPr>
          <p:cNvPr id="17" name="그림 16" descr="거미크레인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4644008" y="2849324"/>
            <a:ext cx="2808312" cy="1357322"/>
          </a:xfrm>
          <a:prstGeom prst="rect">
            <a:avLst/>
          </a:prstGeom>
        </p:spPr>
      </p:pic>
      <p:sp>
        <p:nvSpPr>
          <p:cNvPr id="18" name="자유형 17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4644008" y="4278084"/>
            <a:ext cx="2808312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맑은 고딕" pitchFamily="50" charset="-127"/>
                <a:ea typeface="맑은 고딕" pitchFamily="50" charset="-127"/>
              </a:rPr>
              <a:t>HTE5000(</a:t>
            </a:r>
            <a:r>
              <a:rPr lang="ko-KR" altLang="en-US" sz="1400" b="1" kern="1200" dirty="0" smtClean="0">
                <a:latin typeface="맑은 고딕" pitchFamily="50" charset="-127"/>
                <a:ea typeface="맑은 고딕" pitchFamily="50" charset="-127"/>
              </a:rPr>
              <a:t>거미크레인</a:t>
            </a:r>
            <a:r>
              <a:rPr lang="en-US" altLang="ko-KR" sz="1400" b="1" kern="12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de-DE" sz="1400" b="1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자유형 19">
            <a:hlinkClick r:id="" action="ppaction://noaction" highlightClick="1"/>
            <a:hlinkHover r:id="" action="ppaction://noaction"/>
          </p:cNvPr>
          <p:cNvSpPr/>
          <p:nvPr/>
        </p:nvSpPr>
        <p:spPr>
          <a:xfrm>
            <a:off x="4644008" y="4563836"/>
            <a:ext cx="2808312" cy="239592"/>
          </a:xfrm>
          <a:custGeom>
            <a:avLst/>
            <a:gdLst>
              <a:gd name="connsiteX0" fmla="*/ 0 w 1645920"/>
              <a:gd name="connsiteY0" fmla="*/ 45021 h 270123"/>
              <a:gd name="connsiteX1" fmla="*/ 13186 w 1645920"/>
              <a:gd name="connsiteY1" fmla="*/ 13186 h 270123"/>
              <a:gd name="connsiteX2" fmla="*/ 45021 w 1645920"/>
              <a:gd name="connsiteY2" fmla="*/ 0 h 270123"/>
              <a:gd name="connsiteX3" fmla="*/ 1600899 w 1645920"/>
              <a:gd name="connsiteY3" fmla="*/ 0 h 270123"/>
              <a:gd name="connsiteX4" fmla="*/ 1632734 w 1645920"/>
              <a:gd name="connsiteY4" fmla="*/ 13186 h 270123"/>
              <a:gd name="connsiteX5" fmla="*/ 1645920 w 1645920"/>
              <a:gd name="connsiteY5" fmla="*/ 45021 h 270123"/>
              <a:gd name="connsiteX6" fmla="*/ 1645920 w 1645920"/>
              <a:gd name="connsiteY6" fmla="*/ 225102 h 270123"/>
              <a:gd name="connsiteX7" fmla="*/ 1632734 w 1645920"/>
              <a:gd name="connsiteY7" fmla="*/ 256937 h 270123"/>
              <a:gd name="connsiteX8" fmla="*/ 1600899 w 1645920"/>
              <a:gd name="connsiteY8" fmla="*/ 270123 h 270123"/>
              <a:gd name="connsiteX9" fmla="*/ 45021 w 1645920"/>
              <a:gd name="connsiteY9" fmla="*/ 270123 h 270123"/>
              <a:gd name="connsiteX10" fmla="*/ 13186 w 1645920"/>
              <a:gd name="connsiteY10" fmla="*/ 256937 h 270123"/>
              <a:gd name="connsiteX11" fmla="*/ 0 w 1645920"/>
              <a:gd name="connsiteY11" fmla="*/ 225102 h 270123"/>
              <a:gd name="connsiteX12" fmla="*/ 0 w 1645920"/>
              <a:gd name="connsiteY12" fmla="*/ 45021 h 2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5920" h="270123">
                <a:moveTo>
                  <a:pt x="0" y="45021"/>
                </a:moveTo>
                <a:cubicBezTo>
                  <a:pt x="0" y="33081"/>
                  <a:pt x="4743" y="21629"/>
                  <a:pt x="13186" y="13186"/>
                </a:cubicBezTo>
                <a:cubicBezTo>
                  <a:pt x="21629" y="4743"/>
                  <a:pt x="33080" y="0"/>
                  <a:pt x="45021" y="0"/>
                </a:cubicBezTo>
                <a:lnTo>
                  <a:pt x="1600899" y="0"/>
                </a:lnTo>
                <a:cubicBezTo>
                  <a:pt x="1612839" y="0"/>
                  <a:pt x="1624291" y="4743"/>
                  <a:pt x="1632734" y="13186"/>
                </a:cubicBezTo>
                <a:cubicBezTo>
                  <a:pt x="1641177" y="21629"/>
                  <a:pt x="1645920" y="33080"/>
                  <a:pt x="1645920" y="45021"/>
                </a:cubicBezTo>
                <a:lnTo>
                  <a:pt x="1645920" y="225102"/>
                </a:lnTo>
                <a:cubicBezTo>
                  <a:pt x="1645920" y="237042"/>
                  <a:pt x="1641177" y="248494"/>
                  <a:pt x="1632734" y="256937"/>
                </a:cubicBezTo>
                <a:cubicBezTo>
                  <a:pt x="1624291" y="265380"/>
                  <a:pt x="1612840" y="270123"/>
                  <a:pt x="1600899" y="270123"/>
                </a:cubicBezTo>
                <a:lnTo>
                  <a:pt x="45021" y="270123"/>
                </a:lnTo>
                <a:cubicBezTo>
                  <a:pt x="33081" y="270123"/>
                  <a:pt x="21629" y="265380"/>
                  <a:pt x="13186" y="256937"/>
                </a:cubicBezTo>
                <a:cubicBezTo>
                  <a:pt x="4743" y="248494"/>
                  <a:pt x="0" y="237043"/>
                  <a:pt x="0" y="225102"/>
                </a:cubicBezTo>
                <a:lnTo>
                  <a:pt x="0" y="45021"/>
                </a:lnTo>
                <a:close/>
              </a:path>
            </a:pathLst>
          </a:cu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716" tIns="37951" rIns="62716" bIns="37951" numCol="1" spcCol="1270" anchor="ctr" anchorCtr="0">
            <a:noAutofit/>
          </a:bodyPr>
          <a:lstStyle/>
          <a:p>
            <a:pPr lvl="0" algn="ctr" defTabSz="5778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SPECIAL</a:t>
            </a:r>
            <a:endParaRPr lang="de-DE" sz="1200" b="1" kern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07504" y="257087"/>
            <a:ext cx="1857388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2-1.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특수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_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1510"/>
            <a:ext cx="2808312" cy="1707654"/>
          </a:xfrm>
          <a:prstGeom prst="rect">
            <a:avLst/>
          </a:prstGeom>
        </p:spPr>
      </p:pic>
      <p:pic>
        <p:nvPicPr>
          <p:cNvPr id="5" name="그림 4" descr="SAM_1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91630"/>
            <a:ext cx="2448272" cy="1870103"/>
          </a:xfrm>
          <a:prstGeom prst="rect">
            <a:avLst/>
          </a:prstGeom>
        </p:spPr>
      </p:pic>
      <p:pic>
        <p:nvPicPr>
          <p:cNvPr id="8" name="그림 7" descr="IMG_2077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75806"/>
            <a:ext cx="2736304" cy="1848142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11960" y="771550"/>
            <a:ext cx="4999856" cy="3554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㈜</a:t>
            </a:r>
            <a:r>
              <a:rPr lang="ko-KR" altLang="en-US" sz="25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삼양</a:t>
            </a:r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5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에이치티</a:t>
            </a:r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는</a:t>
            </a:r>
            <a:endParaRPr lang="en-US" altLang="ko-KR" sz="2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2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  </a:t>
            </a:r>
            <a:r>
              <a:rPr lang="ko-KR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맞춤형  서비스</a:t>
            </a:r>
            <a:endParaRPr lang="en-US" altLang="ko-KR" sz="2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2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고객의  </a:t>
            </a:r>
            <a:r>
              <a:rPr lang="ko-KR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신뢰</a:t>
            </a:r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5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할수있는</a:t>
            </a:r>
            <a:endParaRPr lang="en-US" altLang="ko-KR" sz="2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2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기업이 될 것을  약속 드립니다</a:t>
            </a:r>
            <a:r>
              <a:rPr lang="en-US" altLang="ko-KR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algn="ctr"/>
            <a:endParaRPr lang="en-US" altLang="ko-KR" sz="25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r>
              <a:rPr lang="en-US" altLang="ko-KR" sz="25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3032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회사소개</a:t>
            </a:r>
            <a:endParaRPr lang="ko-KR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51520" y="1021334"/>
            <a:ext cx="8712968" cy="367240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유압 크레인 및 특수 목적 차량업계에서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년 이상 종사한 기술인 들이 모여 시작하여 경험과 축적된 기술을 바탕으로 고객의 안정성과 편의성을 추구하고 있습니다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또한 기술 연구소를 설립 하여 고객의 요구에 만족 할 수 있는 신기술 및 연구 개발을 지속적으로 하고 있습니다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최고의 가격과 품질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고객님께서 필요로 하고 원하시는 고객 맞춤형 서비스를 제공 할 준비가 되어   있습니다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고객은 저희의 견고한 시스템과 신속한 응답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최고의 만족을 위해 어디에서나 고객의 요구에 맞게 신속히 대응하여 고객 만족과 신뢰 할 수 있도록 최선을 다할 것입니다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b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저희 직원 모두가 고객 만족 최고의 서비스를 제공 할 것을 약속 드립니다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endParaRPr lang="en-US" altLang="ko-KR" sz="7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r>
              <a:rPr lang="ko-KR" altLang="en-US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우리는 위대한 성장 잠재력과 경쟁력이 있는 건강한 기업이 되도록 최선의 노력을 다할 것이며</a:t>
            </a:r>
            <a:r>
              <a:rPr lang="en-US" altLang="ko-KR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1400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r>
              <a:rPr lang="ko-KR" altLang="en-US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고객의 기대를 충족하는 회사로 성장 할 것을 약속 드립니다</a:t>
            </a:r>
            <a:r>
              <a:rPr lang="en-US" altLang="ko-KR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br>
              <a:rPr lang="en-US" altLang="ko-KR" sz="140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lang="ko-KR" altLang="en-US" sz="1400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87574"/>
            <a:ext cx="8229600" cy="40119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더불어 함께 하는 기업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품격있는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회사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buNone/>
            </a:pPr>
            <a:endParaRPr lang="en-US" altLang="ko-K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경영 방침</a:t>
            </a:r>
            <a:r>
              <a:rPr lang="en-US" altLang="ko-KR" sz="2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COMPETENCE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실력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CARING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배려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CONSISTENCY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지조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r>
              <a:rPr lang="ko-KR" altLang="en-US" sz="2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경영 목표</a:t>
            </a:r>
            <a:endParaRPr lang="en-US" altLang="ko-K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CHANGE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변화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CREATIVITY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창의성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CHALLENGE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도전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r>
              <a:rPr lang="ko-KR" altLang="en-US" sz="28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윤리 경영</a:t>
            </a:r>
            <a:endParaRPr lang="en-US" altLang="ko-K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buNone/>
            </a:pPr>
            <a:r>
              <a:rPr lang="en-US" altLang="ko-K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UPRIGHT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청렴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EQUALITY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평등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SAFETY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안전</a:t>
            </a:r>
            <a:r>
              <a:rPr lang="en-US" altLang="ko-KR" sz="2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buNone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79512" y="1303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경영이념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87474"/>
            <a:ext cx="7867650" cy="42155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연혁</a:t>
            </a:r>
            <a:endParaRPr lang="ko-KR" altLang="en-US" sz="4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628689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2012.03.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㈜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삼양에이치티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법인설립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자본금 총액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; 300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백만원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2012.04. :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ISO 9001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2012.04.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러시아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GOST – R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인증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2012.05.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기업부설연구소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설립 인정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2012.05.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벤처기업 지정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2012.06.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청주공장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준공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2012.07.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HTS 2076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초도품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생산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2012.08.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HTS 1756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초도품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생산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2012.08.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자동차 관리사업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등록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자동차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종합정비업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2012.09.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자본금 증자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자본금 총액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: 600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백만원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195486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</a:rPr>
              <a:t>2012.11. </a:t>
            </a:r>
            <a:r>
              <a:rPr lang="en-US" altLang="ko-KR" b="1" dirty="0">
                <a:latin typeface="맑은 고딕" pitchFamily="50" charset="-127"/>
              </a:rPr>
              <a:t>: </a:t>
            </a:r>
            <a:r>
              <a:rPr lang="ko-KR" altLang="en-US" b="1" dirty="0">
                <a:latin typeface="맑은 고딕" pitchFamily="50" charset="-127"/>
              </a:rPr>
              <a:t>러시아 </a:t>
            </a:r>
            <a:r>
              <a:rPr lang="en-US" altLang="ko-KR" b="1" dirty="0">
                <a:latin typeface="맑은 고딕" pitchFamily="50" charset="-127"/>
              </a:rPr>
              <a:t>RTN </a:t>
            </a:r>
            <a:r>
              <a:rPr lang="ko-KR" altLang="en-US" b="1" dirty="0" smtClean="0">
                <a:latin typeface="맑은 고딕" pitchFamily="50" charset="-127"/>
              </a:rPr>
              <a:t>인증획득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2013.05.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러시아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GOSR – R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인증획득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2013.10.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회전식아우트리거 특허 인증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2013.10. : HTS 2076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2013.11. : HTS 2577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2013.11.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조달청 조달 등록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트럭탑재식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크레인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2013.11.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자동차 제작자 등록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2013.12.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수출유망중소기업 지정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2013.12. : 100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만불 수출의 탑 수상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2013.12. :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크레인붙이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트럭 조달 등록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2014.02.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러시아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TR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인증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195486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</a:rPr>
              <a:t>2014.02. </a:t>
            </a:r>
            <a:r>
              <a:rPr lang="en-US" altLang="ko-KR" b="1" dirty="0">
                <a:latin typeface="맑은 고딕" pitchFamily="50" charset="-127"/>
              </a:rPr>
              <a:t>: HTS 8156 </a:t>
            </a:r>
            <a:r>
              <a:rPr lang="ko-KR" altLang="en-US" b="1" dirty="0">
                <a:latin typeface="맑은 고딕" pitchFamily="50" charset="-127"/>
              </a:rPr>
              <a:t>안전인증 획득</a:t>
            </a:r>
            <a:r>
              <a:rPr lang="en-US" altLang="ko-KR" b="1" dirty="0">
                <a:latin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</a:rPr>
              <a:t>국내 최대작업반경 구현 초대형 크레인</a:t>
            </a:r>
            <a:r>
              <a:rPr lang="en-US" altLang="ko-KR" b="1" dirty="0" smtClean="0">
                <a:latin typeface="맑은 고딕" pitchFamily="50" charset="-127"/>
              </a:rPr>
              <a:t>)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2014.08. : HTS 3076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2015.03. : HTS 835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2015.12.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수출유망중소기업 지정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2015.12. : HTS 8156S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2016.02.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지역대표산업 중소기업 지정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2016.03. : HTS 1656, HTS 1756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2016.05.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벤처기업 인증확인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2016.07. : HTS 834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2016.10. : HTS 1535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2017.02. : HTS 833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195486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</a:rPr>
              <a:t>2017.03. </a:t>
            </a:r>
            <a:r>
              <a:rPr lang="en-US" altLang="ko-KR" b="1" dirty="0">
                <a:latin typeface="맑은 고딕" pitchFamily="50" charset="-127"/>
              </a:rPr>
              <a:t>: HTS 3076S </a:t>
            </a:r>
            <a:r>
              <a:rPr lang="ko-KR" altLang="en-US" b="1" dirty="0">
                <a:latin typeface="맑은 고딕" pitchFamily="50" charset="-127"/>
              </a:rPr>
              <a:t>안전인증 </a:t>
            </a:r>
            <a:r>
              <a:rPr lang="ko-KR" altLang="en-US" b="1" dirty="0" smtClean="0">
                <a:latin typeface="맑은 고딕" pitchFamily="50" charset="-127"/>
              </a:rPr>
              <a:t>획득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2017.05. : HTS 5126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2017.06. :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위험성평가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인증서 획득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2017.08. : HTS 6156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2018.04.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지역대표중소기업 확인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2018.06. : INNO-BIZ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획득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2018.11. : HTS 2077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안전인증 획득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건 안전인증획득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2019.01.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뿌리기업 확인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2019.01.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디자인등록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크레인용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캐빈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2019.09. :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본점 및 공장이전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청주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진천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2020.03. :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자동차관리사업등록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중고매매센터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1520" y="106271"/>
            <a:ext cx="864096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</a:rPr>
              <a:t>2020.04. :  </a:t>
            </a:r>
            <a:r>
              <a:rPr lang="ko-KR" altLang="en-US" sz="1600" b="1" dirty="0" smtClean="0">
                <a:latin typeface="맑은 고딕" pitchFamily="50" charset="-127"/>
              </a:rPr>
              <a:t>특허 </a:t>
            </a:r>
            <a:r>
              <a:rPr lang="en-US" altLang="ko-KR" sz="1600" b="1" dirty="0" smtClean="0">
                <a:latin typeface="맑은 고딕" pitchFamily="50" charset="-127"/>
              </a:rPr>
              <a:t>4</a:t>
            </a:r>
            <a:r>
              <a:rPr lang="ko-KR" altLang="en-US" sz="1600" b="1" dirty="0" smtClean="0">
                <a:latin typeface="맑은 고딕" pitchFamily="50" charset="-127"/>
              </a:rPr>
              <a:t>종</a:t>
            </a:r>
            <a:r>
              <a:rPr lang="en-US" altLang="ko-KR" sz="1600" b="1" dirty="0">
                <a:latin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</a:rPr>
              <a:t>등록</a:t>
            </a:r>
            <a:r>
              <a:rPr lang="en-US" altLang="ko-KR" sz="1600" b="1" dirty="0" smtClean="0">
                <a:latin typeface="맑은 고딕" pitchFamily="50" charset="-127"/>
              </a:rPr>
              <a:t>(</a:t>
            </a:r>
            <a:r>
              <a:rPr lang="ko-KR" altLang="en-US" sz="1600" b="1" dirty="0" err="1" smtClean="0">
                <a:latin typeface="맑은 고딕" pitchFamily="50" charset="-127"/>
              </a:rPr>
              <a:t>휴대용타코미터</a:t>
            </a:r>
            <a:r>
              <a:rPr lang="en-US" altLang="ko-KR" sz="1600" b="1" dirty="0" smtClean="0">
                <a:latin typeface="맑은 고딕" pitchFamily="50" charset="-127"/>
              </a:rPr>
              <a:t>, </a:t>
            </a:r>
            <a:r>
              <a:rPr lang="ko-KR" altLang="en-US" sz="1600" b="1" dirty="0" err="1" smtClean="0">
                <a:latin typeface="맑은 고딕" pitchFamily="50" charset="-127"/>
              </a:rPr>
              <a:t>회전소음원</a:t>
            </a:r>
            <a:r>
              <a:rPr lang="en-US" altLang="ko-KR" sz="1600" b="1" dirty="0" smtClean="0">
                <a:latin typeface="맑은 고딕" pitchFamily="50" charset="-127"/>
              </a:rPr>
              <a:t>, </a:t>
            </a:r>
            <a:r>
              <a:rPr lang="ko-KR" altLang="en-US" sz="1600" b="1" dirty="0" smtClean="0">
                <a:latin typeface="맑은 고딕" pitchFamily="50" charset="-127"/>
              </a:rPr>
              <a:t>비침습적압력</a:t>
            </a:r>
            <a:r>
              <a:rPr lang="en-US" altLang="ko-KR" sz="1600" b="1" dirty="0" smtClean="0">
                <a:latin typeface="맑은 고딕" pitchFamily="50" charset="-127"/>
              </a:rPr>
              <a:t>, </a:t>
            </a:r>
            <a:r>
              <a:rPr lang="ko-KR" altLang="en-US" sz="1600" b="1" dirty="0" err="1" smtClean="0">
                <a:latin typeface="맑은 고딕" pitchFamily="50" charset="-127"/>
              </a:rPr>
              <a:t>경사캠</a:t>
            </a:r>
            <a:r>
              <a:rPr lang="en-US" altLang="ko-KR" sz="1600" b="1" dirty="0" smtClean="0">
                <a:latin typeface="맑은 고딕" pitchFamily="50" charset="-127"/>
              </a:rPr>
              <a:t>)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2020.05. 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벤처기업확인 연장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2020.10. :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위험성평가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인정서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연장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2021.04. : 2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공장구입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및 확장 등록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부지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:4902</a:t>
            </a:r>
            <a:r>
              <a:rPr lang="en-US" altLang="ko-KR" sz="1600" b="1" dirty="0" smtClean="0"/>
              <a:t>m</a:t>
            </a:r>
            <a:r>
              <a:rPr lang="en-US" altLang="ko-KR" sz="1600" b="1" baseline="30000" dirty="0" smtClean="0"/>
              <a:t>2</a:t>
            </a:r>
            <a:r>
              <a:rPr lang="en-US" altLang="ko-KR" sz="1600" b="1" dirty="0" smtClean="0">
                <a:latin typeface="맑은 고딕" pitchFamily="50" charset="-127"/>
              </a:rPr>
              <a:t>/</a:t>
            </a:r>
            <a:r>
              <a:rPr lang="ko-KR" altLang="en-US" sz="1600" b="1" dirty="0" smtClean="0">
                <a:latin typeface="맑은 고딕" pitchFamily="50" charset="-127"/>
              </a:rPr>
              <a:t>제조 및 부대시설</a:t>
            </a:r>
            <a:r>
              <a:rPr lang="en-US" altLang="ko-KR" sz="1600" b="1" dirty="0" smtClean="0">
                <a:latin typeface="맑은 고딕" pitchFamily="50" charset="-127"/>
              </a:rPr>
              <a:t>:1344.05</a:t>
            </a:r>
            <a:r>
              <a:rPr lang="en-US" altLang="ko-KR" sz="1600" b="1" dirty="0" smtClean="0"/>
              <a:t>m</a:t>
            </a:r>
            <a:r>
              <a:rPr lang="en-US" altLang="ko-KR" sz="1600" b="1" baseline="30000" dirty="0" smtClean="0"/>
              <a:t>2)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2021.04. : ISO 9001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인증 유효기간 연장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(~2024.04.09)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2021.06. </a:t>
            </a:r>
            <a:r>
              <a:rPr lang="en-US" altLang="ko-KR" sz="1600" b="1" dirty="0">
                <a:latin typeface="맑은 고딕" pitchFamily="50" charset="-127"/>
              </a:rPr>
              <a:t>: INNO-BIZ </a:t>
            </a:r>
            <a:r>
              <a:rPr lang="ko-KR" altLang="en-US" sz="1600" b="1" dirty="0" smtClean="0">
                <a:latin typeface="맑은 고딕" pitchFamily="50" charset="-127"/>
              </a:rPr>
              <a:t>연장</a:t>
            </a:r>
            <a:r>
              <a:rPr lang="en-US" altLang="ko-KR" sz="1600" b="1" dirty="0" smtClean="0">
                <a:latin typeface="맑은 고딕" pitchFamily="50" charset="-127"/>
              </a:rPr>
              <a:t>(2021.06.27~2024.06.26)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2021.07. 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자동차 관리 사업 등록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종합정비업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2021.08. 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기업부설연구소 소재지 변경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(2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공장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2022.04. : ISO45001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인증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2022.05. :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경영혁신형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MAIN-BIZ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획득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2022.05. :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강소기업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인증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2022.06. 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벤처기업확인 연장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2022.12. :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가족친화기업 인증</a:t>
            </a:r>
            <a:endParaRPr lang="ko-KR" altLang="en-US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27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 기술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496" y="915566"/>
            <a:ext cx="9108504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400" b="1" dirty="0" smtClean="0"/>
              <a:t>1. 25</a:t>
            </a:r>
            <a:r>
              <a:rPr lang="ko-KR" altLang="en-US" sz="1400" b="1" dirty="0" smtClean="0"/>
              <a:t>년 경험의 유압기술을 기초로 한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고객 맞춤형 제품 개발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고객의 요구에 의한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안전 및 편의성</a:t>
            </a:r>
            <a:r>
              <a:rPr lang="ko-KR" altLang="en-US" sz="1400" b="1" dirty="0" smtClean="0"/>
              <a:t>에 맞는 제품 제작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고객의 요구에 맞는 유압기술을 적용하여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크레인의 다기능화</a:t>
            </a:r>
            <a:r>
              <a:rPr lang="ko-KR" altLang="en-US" sz="1400" b="1" dirty="0"/>
              <a:t> </a:t>
            </a:r>
            <a:r>
              <a:rPr lang="ko-KR" altLang="en-US" sz="1400" b="1" dirty="0" smtClean="0"/>
              <a:t>추구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   - </a:t>
            </a:r>
            <a:r>
              <a:rPr lang="ko-KR" altLang="en-US" sz="1400" b="1" dirty="0" smtClean="0"/>
              <a:t>신흥 시장인 러시아의 건설 붐에 맞추어 </a:t>
            </a:r>
            <a:r>
              <a:rPr lang="ko-KR" altLang="en-US" sz="1400" b="1" dirty="0" err="1" smtClean="0"/>
              <a:t>직진식크레인을</a:t>
            </a:r>
            <a:r>
              <a:rPr lang="ko-KR" altLang="en-US" sz="1400" b="1" dirty="0" smtClean="0"/>
              <a:t> 이용하여 </a:t>
            </a:r>
            <a:r>
              <a:rPr lang="en-US" altLang="ko-KR" sz="1400" b="1" dirty="0" smtClean="0"/>
              <a:t>5m </a:t>
            </a:r>
            <a:r>
              <a:rPr lang="ko-KR" altLang="en-US" sz="1400" b="1" dirty="0" smtClean="0"/>
              <a:t>내외의 </a:t>
            </a:r>
            <a:r>
              <a:rPr lang="ko-KR" altLang="en-US" sz="1400" b="1" dirty="0" err="1" smtClean="0"/>
              <a:t>오거작업</a:t>
            </a:r>
            <a:endParaRPr lang="ko-KR" altLang="en-US" sz="1400" b="1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   - </a:t>
            </a:r>
            <a:r>
              <a:rPr lang="ko-KR" altLang="en-US" sz="1400" b="1" dirty="0" smtClean="0"/>
              <a:t>전용 </a:t>
            </a:r>
            <a:r>
              <a:rPr lang="ko-KR" altLang="en-US" sz="1400" b="1" dirty="0" err="1" smtClean="0"/>
              <a:t>오거</a:t>
            </a:r>
            <a:r>
              <a:rPr lang="ko-KR" altLang="en-US" sz="1400" b="1" dirty="0" smtClean="0"/>
              <a:t> 제작 기술을 적용하여 작업 편의성과 작업 능률 향상에 초점을 맞춤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   - Twin</a:t>
            </a:r>
            <a:r>
              <a:rPr lang="ko-KR" altLang="en-US" sz="1400" b="1" dirty="0" smtClean="0"/>
              <a:t> 유압 펌프 적용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별도 컨트롤 밸브 구성 등의 최적 기술 적용 함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endParaRPr lang="en-US" altLang="ko-KR" sz="600" b="1" dirty="0" smtClean="0"/>
          </a:p>
          <a:p>
            <a:r>
              <a:rPr lang="en-US" altLang="ko-KR" sz="1400" b="1" dirty="0" smtClean="0"/>
              <a:t>4. </a:t>
            </a:r>
            <a:r>
              <a:rPr lang="ko-KR" altLang="en-US" sz="1400" b="1" dirty="0" smtClean="0"/>
              <a:t>특허 등록된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‘회전식 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아우트리거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’</a:t>
            </a:r>
            <a:r>
              <a:rPr lang="ko-KR" altLang="en-US" sz="1400" b="1" dirty="0" err="1" smtClean="0"/>
              <a:t>를</a:t>
            </a:r>
            <a:r>
              <a:rPr lang="ko-KR" altLang="en-US" sz="1400" b="1" dirty="0" smtClean="0"/>
              <a:t> 적용하여 시장 확대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5. </a:t>
            </a:r>
            <a:r>
              <a:rPr lang="ko-KR" altLang="en-US" sz="1400" b="1" dirty="0" smtClean="0"/>
              <a:t>국내 최대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34M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급 크레인</a:t>
            </a:r>
            <a:r>
              <a:rPr lang="ko-KR" altLang="en-US" sz="1400" b="1" dirty="0" smtClean="0"/>
              <a:t> 개발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6. </a:t>
            </a:r>
            <a:r>
              <a:rPr lang="ko-KR" altLang="en-US" sz="1400" b="1" dirty="0" smtClean="0"/>
              <a:t>고객의 요구에 맞는 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다품종 크레인 시리즈화</a:t>
            </a:r>
            <a:endParaRPr lang="en-US" altLang="ko-KR" sz="1400" b="1" dirty="0" smtClean="0"/>
          </a:p>
          <a:p>
            <a:endParaRPr lang="en-US" altLang="ko-KR" sz="1400" b="1" dirty="0"/>
          </a:p>
          <a:p>
            <a:r>
              <a:rPr lang="en-US" altLang="ko-KR" sz="1400" b="1" dirty="0" smtClean="0"/>
              <a:t>7. </a:t>
            </a:r>
            <a:r>
              <a:rPr lang="ko-KR" altLang="en-US" sz="1400" b="1" dirty="0" err="1" smtClean="0"/>
              <a:t>안전인증서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16</a:t>
            </a:r>
            <a:r>
              <a:rPr lang="ko-KR" altLang="en-US" sz="1400" b="1" dirty="0" smtClean="0"/>
              <a:t>건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기술상용화 최초 인증 </a:t>
            </a:r>
            <a:r>
              <a:rPr lang="en-US" altLang="ko-KR" sz="1400" b="1" dirty="0" smtClean="0"/>
              <a:t>33</a:t>
            </a:r>
            <a:r>
              <a:rPr lang="ko-KR" altLang="en-US" sz="1400" b="1" dirty="0" smtClean="0"/>
              <a:t>건</a:t>
            </a:r>
            <a:endParaRPr lang="en-US" altLang="ko-K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871</Words>
  <Application>Microsoft Office PowerPoint</Application>
  <PresentationFormat>화면 슬라이드 쇼(16:9)</PresentationFormat>
  <Paragraphs>164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나눔고딕 ExtraBold</vt:lpstr>
      <vt:lpstr>맑은 고딕</vt:lpstr>
      <vt:lpstr>Arial</vt:lpstr>
      <vt:lpstr>Office 테마</vt:lpstr>
      <vt:lpstr>PowerPoint 프레젠테이션</vt:lpstr>
      <vt:lpstr>회사소개</vt:lpstr>
      <vt:lpstr>PowerPoint 프레젠테이션</vt:lpstr>
      <vt:lpstr>연혁</vt:lpstr>
      <vt:lpstr>PowerPoint 프레젠테이션</vt:lpstr>
      <vt:lpstr>PowerPoint 프레젠테이션</vt:lpstr>
      <vt:lpstr>PowerPoint 프레젠테이션</vt:lpstr>
      <vt:lpstr>PowerPoint 프레젠테이션</vt:lpstr>
      <vt:lpstr>주요 기술</vt:lpstr>
      <vt:lpstr>PowerPoint 프레젠테이션</vt:lpstr>
      <vt:lpstr>제품소개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0wn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0wner</dc:creator>
  <cp:lastModifiedBy>삼양에이치티</cp:lastModifiedBy>
  <cp:revision>277</cp:revision>
  <cp:lastPrinted>2023-06-29T02:25:18Z</cp:lastPrinted>
  <dcterms:created xsi:type="dcterms:W3CDTF">2014-05-08T00:56:15Z</dcterms:created>
  <dcterms:modified xsi:type="dcterms:W3CDTF">2023-07-13T05:10:18Z</dcterms:modified>
</cp:coreProperties>
</file>